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Raleway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4C1A1E-3DF4-4860-B8BA-6E466C67EBD5}">
  <a:tblStyle styleId="{DE4C1A1E-3DF4-4860-B8BA-6E466C67EB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6.xml"/><Relationship Id="rId34" Type="http://schemas.openxmlformats.org/officeDocument/2006/relationships/font" Target="fonts/RalewayMedium-regular.fntdata"/><Relationship Id="rId15" Type="http://schemas.openxmlformats.org/officeDocument/2006/relationships/slide" Target="slides/slide9.xml"/><Relationship Id="rId37" Type="http://schemas.openxmlformats.org/officeDocument/2006/relationships/font" Target="fonts/Raleway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e30b562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de30b562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366cb195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366cb195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366cb195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366cb195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de30b562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de30b56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aecedb0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aecedb0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de30b562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de30b562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366cb195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366cb19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366cb195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366cb19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cyclomon/3dbraingen" TargetMode="External"/><Relationship Id="rId4" Type="http://schemas.openxmlformats.org/officeDocument/2006/relationships/hyperlink" Target="https://colab.research.google.com/drive/1qcWU__tyfZ-eVumetxm11pr3PIFwn8mE#scrollTo=XmrerTgWJYD6" TargetMode="External"/><Relationship Id="rId5" Type="http://schemas.openxmlformats.org/officeDocument/2006/relationships/hyperlink" Target="https://github.com/xxlya/Fed_ABID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5104550" y="1473350"/>
            <a:ext cx="4026027" cy="27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98650"/>
            <a:ext cx="35310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Learning Pipeline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805800" y="3683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Abhilash Datta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729600" y="648325"/>
            <a:ext cx="20547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16th October 2021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725" y="1685350"/>
            <a:ext cx="3250700" cy="19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727650" y="100"/>
            <a:ext cx="76887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Segmentation</a:t>
            </a:r>
            <a:endParaRPr sz="3000"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92525"/>
            <a:ext cx="3415625" cy="27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25" y="1595175"/>
            <a:ext cx="3415625" cy="269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643525" y="556650"/>
            <a:ext cx="79269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Variation of Dice Score with number of Generated Images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(with real data)</a:t>
            </a:r>
            <a:endParaRPr sz="2200"/>
          </a:p>
        </p:txBody>
      </p:sp>
      <p:graphicFrame>
        <p:nvGraphicFramePr>
          <p:cNvPr id="211" name="Google Shape;211;p27"/>
          <p:cNvGraphicFramePr/>
          <p:nvPr/>
        </p:nvGraphicFramePr>
        <p:xfrm>
          <a:off x="1984750" y="1540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{DE4C1A1E-3DF4-4860-B8BA-6E466C67EBD5}</a:tableStyleId>
              </a:tblPr>
              <a:tblGrid>
                <a:gridCol w="1699100"/>
                <a:gridCol w="1699100"/>
                <a:gridCol w="1699100"/>
              </a:tblGrid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Percentage  of</a:t>
                      </a:r>
                      <a:r>
                        <a:rPr b="1" lang="en" sz="1100"/>
                        <a:t> Generated Images added to real data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 Dice Score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Validation </a:t>
                      </a:r>
                      <a:r>
                        <a:rPr b="1" lang="en" sz="1100"/>
                        <a:t>Dice Score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0.979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0.978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0.938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0.976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0.908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0.976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0.894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0.974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0.886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0.976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0.879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0.977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0.876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0.973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230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0.873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0.976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643525" y="556650"/>
            <a:ext cx="79269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Variation of Dice Score with number of Generated Images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(without real data)</a:t>
            </a:r>
            <a:endParaRPr sz="2200"/>
          </a:p>
        </p:txBody>
      </p:sp>
      <p:graphicFrame>
        <p:nvGraphicFramePr>
          <p:cNvPr id="217" name="Google Shape;217;p28"/>
          <p:cNvGraphicFramePr/>
          <p:nvPr/>
        </p:nvGraphicFramePr>
        <p:xfrm>
          <a:off x="1908550" y="1540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{DE4C1A1E-3DF4-4860-B8BA-6E466C67EBD5}</a:tableStyleId>
              </a:tblPr>
              <a:tblGrid>
                <a:gridCol w="1699100"/>
                <a:gridCol w="1699100"/>
                <a:gridCol w="1699100"/>
              </a:tblGrid>
              <a:tr h="48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Percentage </a:t>
                      </a:r>
                      <a:r>
                        <a:rPr b="1" lang="en" sz="1100"/>
                        <a:t> of Generated Images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 Dice Score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Validation Dice Score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0.969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0.786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0.774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0.973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0.742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0.974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0.775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0.974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0.792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0.975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0.779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0.975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0.775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8" name="Google Shape;218;p28"/>
          <p:cNvSpPr txBox="1"/>
          <p:nvPr/>
        </p:nvSpPr>
        <p:spPr>
          <a:xfrm>
            <a:off x="7196650" y="2572200"/>
            <a:ext cx="18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Dice scores after 2 epoch of training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30000" y="1242450"/>
            <a:ext cx="28293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Training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724950" y="3313925"/>
            <a:ext cx="26781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Achieved a dice score of 0.98 for Brain Tumor Segmentation </a:t>
            </a:r>
            <a:endParaRPr sz="1300"/>
          </a:p>
        </p:txBody>
      </p:sp>
      <p:sp>
        <p:nvSpPr>
          <p:cNvPr id="225" name="Google Shape;225;p29"/>
          <p:cNvSpPr txBox="1"/>
          <p:nvPr>
            <p:ph idx="2" type="body"/>
          </p:nvPr>
        </p:nvSpPr>
        <p:spPr>
          <a:xfrm>
            <a:off x="6231348" y="1713217"/>
            <a:ext cx="14379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98%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6116655" y="2532815"/>
            <a:ext cx="17202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Dice Score for 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Brain Tumor</a:t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 rot="10797377">
            <a:off x="5797289" y="1347452"/>
            <a:ext cx="2358901" cy="2448600"/>
          </a:xfrm>
          <a:prstGeom prst="blockArc">
            <a:avLst>
              <a:gd fmla="val 4701683" name="adj1"/>
              <a:gd fmla="val 5476400" name="adj2"/>
              <a:gd fmla="val 8227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5797435" y="1347265"/>
            <a:ext cx="2358900" cy="2273700"/>
          </a:xfrm>
          <a:prstGeom prst="blockArc">
            <a:avLst>
              <a:gd fmla="val 16211102" name="adj1"/>
              <a:gd fmla="val 15549115" name="adj2"/>
              <a:gd fmla="val 8741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6532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Links &amp; References</a:t>
            </a:r>
            <a:endParaRPr b="0" i="1" sz="2100"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1261050" y="2083850"/>
            <a:ext cx="643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i="1" lang="en" sz="1500">
                <a:solidFill>
                  <a:schemeClr val="lt1"/>
                </a:solidFill>
              </a:rPr>
              <a:t>WGAN:</a:t>
            </a:r>
            <a:r>
              <a:rPr i="1" lang="en" sz="1500">
                <a:solidFill>
                  <a:srgbClr val="FF9900"/>
                </a:solidFill>
              </a:rPr>
              <a:t> </a:t>
            </a:r>
            <a:r>
              <a:rPr i="1" lang="en" sz="1500" u="sng">
                <a:solidFill>
                  <a:srgbClr val="FF99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3dbraingen Github</a:t>
            </a:r>
            <a:r>
              <a:rPr i="1" lang="en" sz="1500">
                <a:solidFill>
                  <a:srgbClr val="FF9900"/>
                </a:solidFill>
              </a:rPr>
              <a:t> </a:t>
            </a:r>
            <a:endParaRPr i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i="1" lang="en" sz="1500">
                <a:solidFill>
                  <a:schemeClr val="lt1"/>
                </a:solidFill>
              </a:rPr>
              <a:t>UNET3D:</a:t>
            </a:r>
            <a:r>
              <a:rPr i="1" lang="en" sz="1500">
                <a:solidFill>
                  <a:srgbClr val="FF9900"/>
                </a:solidFill>
              </a:rPr>
              <a:t> </a:t>
            </a:r>
            <a:r>
              <a:rPr i="1" lang="en" sz="1500" u="sng">
                <a:solidFill>
                  <a:srgbClr val="FF99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BrainSeg Notebook</a:t>
            </a:r>
            <a:endParaRPr i="1" sz="1500">
              <a:solidFill>
                <a:srgbClr val="FF9900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i="1" lang="en" sz="1500">
                <a:solidFill>
                  <a:schemeClr val="lt1"/>
                </a:solidFill>
              </a:rPr>
              <a:t>Federated Learning:</a:t>
            </a:r>
            <a:r>
              <a:rPr i="1" lang="en" sz="1500">
                <a:solidFill>
                  <a:srgbClr val="FF9900"/>
                </a:solidFill>
              </a:rPr>
              <a:t> </a:t>
            </a:r>
            <a:r>
              <a:rPr i="1" lang="en" sz="1500" u="sng">
                <a:solidFill>
                  <a:srgbClr val="FF99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Fed_ABIDE Github</a:t>
            </a:r>
            <a:endParaRPr i="1" sz="1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/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That’s All!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Innovative Ideas are welcomed anytime.</a:t>
            </a:r>
            <a:endParaRPr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500" y="187400"/>
            <a:ext cx="6629000" cy="44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3520500" y="4651300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Block Diagram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622000" y="386775"/>
            <a:ext cx="5314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</a:t>
            </a:r>
            <a:r>
              <a:rPr lang="en"/>
              <a:t>Dataset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393400" y="1657075"/>
            <a:ext cx="43374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 contains 484 training images and corresponding masks splitted into 434 training and 50 validation.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Dimensions of images: 4x240x240x155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Dimensions of masks: 1x240x240x155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processing dimensions-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Image: 3x128x128x48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Mask: 4x128x128x48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900" y="1695974"/>
            <a:ext cx="3732499" cy="25135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622000" y="386775"/>
            <a:ext cx="5314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Glimpse of Data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2567250" y="4479438"/>
            <a:ext cx="40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After preprocessing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5" y="1409975"/>
            <a:ext cx="3468963" cy="281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641875" y="385300"/>
            <a:ext cx="8145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1161025" y="1464000"/>
            <a:ext cx="59352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images for training are generated through WGAN-GP trained on BraTS.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Segmentation is being carried out using UNET3D with Squeeze-Excitation.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FocalTverskyLoss is used for loss calculation instead of DiceLoss.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Uniform Normal distribution is being used for generation of noise in federated pipeline.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894700" y="1341200"/>
            <a:ext cx="27846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WGAN-GP</a:t>
            </a:r>
            <a:endParaRPr/>
          </a:p>
        </p:txBody>
      </p:sp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636550" y="22950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GAN with Gradient Penalty: for Generation of more training images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50" y="255725"/>
            <a:ext cx="4231500" cy="239884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650" y="2901825"/>
            <a:ext cx="2173725" cy="2173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700" y="2946163"/>
            <a:ext cx="2085050" cy="20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1059400" y="3762195"/>
            <a:ext cx="2455200" cy="453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718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750200" y="3889975"/>
            <a:ext cx="821700" cy="2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4675025" y="2977825"/>
            <a:ext cx="4231500" cy="205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UNET3D with Squeeze Excitation</a:t>
            </a:r>
            <a:endParaRPr/>
          </a:p>
        </p:txBody>
      </p:sp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724950" y="33901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Segmenting brain tumors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Courtesy: Gayatri Deshmukh</a:t>
            </a:r>
            <a:endParaRPr i="1" sz="1200"/>
          </a:p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4686275" y="2874425"/>
            <a:ext cx="4306800" cy="20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Model contains 4 encoder blocks and 3 decoder block followed by 1*1*1 convolution at last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Activation function: ReLU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Normalization: Batch Normalization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Upsampling: Transposed convolution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Biases are initialized by zeros and weights by kaiming_uniform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Concatenated along channel dimensions.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3956"/>
          <a:stretch/>
        </p:blipFill>
        <p:spPr>
          <a:xfrm>
            <a:off x="5210975" y="420775"/>
            <a:ext cx="3300901" cy="2152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30000" y="19282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191" name="Google Shape;191;p24"/>
          <p:cNvSpPr txBox="1"/>
          <p:nvPr>
            <p:ph idx="2" type="body"/>
          </p:nvPr>
        </p:nvSpPr>
        <p:spPr>
          <a:xfrm>
            <a:off x="4841325" y="2763000"/>
            <a:ext cx="4226400" cy="17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3B41"/>
                </a:solidFill>
                <a:highlight>
                  <a:srgbClr val="F9FAFF"/>
                </a:highlight>
                <a:latin typeface="Raleway"/>
                <a:ea typeface="Raleway"/>
                <a:cs typeface="Raleway"/>
                <a:sym typeface="Raleway"/>
              </a:rPr>
              <a:t>Federated learning</a:t>
            </a:r>
            <a:r>
              <a:rPr lang="en" sz="1500">
                <a:solidFill>
                  <a:srgbClr val="3A3B41"/>
                </a:solidFill>
                <a:highlight>
                  <a:srgbClr val="F9FA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 is a novel paradigm for multi-institutional collaborations, where model-learning uses all available data without sharing it between institutions, by distributing the model training across institutions and aggregating their results.</a:t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725" y="428375"/>
            <a:ext cx="3551275" cy="2061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1030050" y="273125"/>
            <a:ext cx="7083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Pipeline Training Epoch</a:t>
            </a:r>
            <a:endParaRPr b="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363" y="1166575"/>
            <a:ext cx="5153275" cy="36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